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62" r:id="rId4"/>
    <p:sldId id="263" r:id="rId5"/>
    <p:sldId id="264" r:id="rId6"/>
    <p:sldId id="265" r:id="rId7"/>
    <p:sldId id="266" r:id="rId8"/>
    <p:sldId id="267" r:id="rId9"/>
    <p:sldId id="268" r:id="rId10"/>
    <p:sldId id="270" r:id="rId11"/>
    <p:sldId id="271" r:id="rId12"/>
    <p:sldId id="272" r:id="rId13"/>
    <p:sldId id="273" r:id="rId14"/>
    <p:sldId id="259" r:id="rId15"/>
  </p:sldIdLst>
  <p:sldSz cx="9144000" cy="5143500" type="screen16x9"/>
  <p:notesSz cx="6858000" cy="9144000"/>
  <p:defaultTextStyle>
    <a:defPPr>
      <a:defRPr lang="en-AU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MS PGothic" panose="020B0600070205080204" pitchFamily="34" charset="-128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6666"/>
    <a:srgbClr val="004B8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73703" autoAdjust="0"/>
  </p:normalViewPr>
  <p:slideViewPr>
    <p:cSldViewPr>
      <p:cViewPr varScale="1">
        <p:scale>
          <a:sx n="94" d="100"/>
          <a:sy n="94" d="100"/>
        </p:scale>
        <p:origin x="-1680" y="-112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notesMaster" Target="notesMasters/notesMaster1.xml"/><Relationship Id="rId17" Type="http://schemas.openxmlformats.org/officeDocument/2006/relationships/printerSettings" Target="printerSettings/printerSettings1.bin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75A1BCF1-43DE-493A-9044-BD0831D73252}" type="datetimeFigureOut">
              <a:rPr lang="en-US" altLang="en-US"/>
              <a:pPr/>
              <a:t>14/07/16</a:t>
            </a:fld>
            <a:endParaRPr lang="en-US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smtClean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AU" noProof="0" smtClean="0"/>
              <a:t>Click to edit Master text styles</a:t>
            </a:r>
          </a:p>
          <a:p>
            <a:pPr lvl="1"/>
            <a:r>
              <a:rPr lang="en-AU" noProof="0" smtClean="0"/>
              <a:t>Second level</a:t>
            </a:r>
          </a:p>
          <a:p>
            <a:pPr lvl="2"/>
            <a:r>
              <a:rPr lang="en-AU" noProof="0" smtClean="0"/>
              <a:t>Third level</a:t>
            </a:r>
          </a:p>
          <a:p>
            <a:pPr lvl="3"/>
            <a:r>
              <a:rPr lang="en-AU" noProof="0" smtClean="0"/>
              <a:t>Fourth level</a:t>
            </a:r>
          </a:p>
          <a:p>
            <a:pPr lvl="4"/>
            <a:r>
              <a:rPr lang="en-AU" noProof="0" smtClean="0"/>
              <a:t>Fifth level</a:t>
            </a:r>
            <a:endParaRPr lang="en-US" noProof="0" smtClean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charset="0"/>
                <a:ea typeface="ＭＳ Ｐゴシック" charset="0"/>
                <a:cs typeface="ＭＳ Ｐゴシック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B9439313-4649-4B6F-9073-6EC3DFA69DEA}" type="slidenum">
              <a:rPr lang="en-US" altLang="en-US"/>
              <a:pPr/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963530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MS PGothic" panose="020B0600070205080204" pitchFamily="34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blog.careerfoundry.com</a:t>
            </a:r>
            <a:r>
              <a:rPr lang="en-US" dirty="0" smtClean="0"/>
              <a:t>/</a:t>
            </a:r>
            <a:r>
              <a:rPr lang="en-US" dirty="0" err="1" smtClean="0"/>
              <a:t>ui</a:t>
            </a:r>
            <a:r>
              <a:rPr lang="en-US" dirty="0" smtClean="0"/>
              <a:t>-design/how-to-design-a-mobile-app-using-user-interface-design-principles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613357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www.creativebloq.com</a:t>
            </a:r>
            <a:r>
              <a:rPr lang="en-US" dirty="0" smtClean="0"/>
              <a:t>/mobile/10-principles-mobile-interface-design-4122910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3351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http://</a:t>
            </a:r>
            <a:r>
              <a:rPr lang="en-US" dirty="0" err="1" smtClean="0"/>
              <a:t>www.creativebloq.com</a:t>
            </a:r>
            <a:r>
              <a:rPr lang="en-US" smtClean="0"/>
              <a:t>/mobile/10-principles-mobile-interface-design-4122910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335142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dirty="0" smtClean="0"/>
              <a:t>Theresa</a:t>
            </a:r>
            <a:r>
              <a:rPr lang="en-US" baseline="0" dirty="0" smtClean="0"/>
              <a:t> Neil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smtClean="0"/>
              <a:t>Theresa</a:t>
            </a:r>
            <a:r>
              <a:rPr lang="en-US" baseline="0" smtClean="0"/>
              <a:t> Neil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smtClean="0"/>
              <a:t>Theresa</a:t>
            </a:r>
            <a:r>
              <a:rPr lang="en-US" baseline="0" smtClean="0"/>
              <a:t> Neil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smtClean="0"/>
              <a:t>Theresa</a:t>
            </a:r>
            <a:r>
              <a:rPr lang="en-US" baseline="0" smtClean="0"/>
              <a:t> Neil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smtClean="0"/>
              <a:t>Theresa</a:t>
            </a:r>
            <a:r>
              <a:rPr lang="en-US" baseline="0" smtClean="0"/>
              <a:t> Neil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 smtClean="0"/>
              <a:t>Mobile Design Pattern Gallery: UI Patterns for Smartphone Apps, Edition 2</a:t>
            </a:r>
          </a:p>
          <a:p>
            <a:r>
              <a:rPr lang="en-US" smtClean="0"/>
              <a:t>Theresa</a:t>
            </a:r>
            <a:r>
              <a:rPr lang="en-US" baseline="0" smtClean="0"/>
              <a:t> Neil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439313-4649-4B6F-9073-6EC3DFA69DEA}" type="slidenum">
              <a:rPr lang="en-US" altLang="en-US" smtClean="0"/>
              <a:pPr/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865236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AU" smtClean="0"/>
              <a:t>Click to edit Master subtitle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14855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8092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32589" y="566738"/>
            <a:ext cx="2160587" cy="4381500"/>
          </a:xfrm>
        </p:spPr>
        <p:txBody>
          <a:bodyPr vert="eaVert"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0826" y="566738"/>
            <a:ext cx="6329363" cy="4381500"/>
          </a:xfrm>
        </p:spPr>
        <p:txBody>
          <a:bodyPr vert="eaVert"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40365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0825" y="1275607"/>
            <a:ext cx="8642350" cy="3672632"/>
          </a:xfrm>
        </p:spPr>
        <p:txBody>
          <a:bodyPr/>
          <a:lstStyle/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pic>
        <p:nvPicPr>
          <p:cNvPr id="4" name="Picture 1" descr="SSCI Banner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84008" y="4852781"/>
            <a:ext cx="2063750" cy="290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8391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31496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0826" y="1437085"/>
            <a:ext cx="4244975" cy="35111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1" y="1437085"/>
            <a:ext cx="4244975" cy="351115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5422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48710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8664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73848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AU" smtClean="0"/>
              <a:t>Click to edit Master text styles</a:t>
            </a:r>
          </a:p>
          <a:p>
            <a:pPr lvl="1"/>
            <a:r>
              <a:rPr lang="en-AU" smtClean="0"/>
              <a:t>Second level</a:t>
            </a:r>
          </a:p>
          <a:p>
            <a:pPr lvl="2"/>
            <a:r>
              <a:rPr lang="en-AU" smtClean="0"/>
              <a:t>Third level</a:t>
            </a:r>
          </a:p>
          <a:p>
            <a:pPr lvl="3"/>
            <a:r>
              <a:rPr lang="en-AU" smtClean="0"/>
              <a:t>Fourth level</a:t>
            </a:r>
          </a:p>
          <a:p>
            <a:pPr lvl="4"/>
            <a:r>
              <a:rPr lang="en-AU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96622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AU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AU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11058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>
          <a:xfrm>
            <a:off x="0" y="-8196"/>
            <a:ext cx="9162000" cy="1227600"/>
          </a:xfrm>
          <a:custGeom>
            <a:avLst/>
            <a:gdLst>
              <a:gd name="connsiteX0" fmla="*/ 0 w 6726903"/>
              <a:gd name="connsiteY0" fmla="*/ 0 h 2294193"/>
              <a:gd name="connsiteX1" fmla="*/ 6726903 w 6726903"/>
              <a:gd name="connsiteY1" fmla="*/ 0 h 2294193"/>
              <a:gd name="connsiteX2" fmla="*/ 6726903 w 6726903"/>
              <a:gd name="connsiteY2" fmla="*/ 2294193 h 2294193"/>
              <a:gd name="connsiteX3" fmla="*/ 0 w 6726903"/>
              <a:gd name="connsiteY3" fmla="*/ 2294193 h 2294193"/>
              <a:gd name="connsiteX4" fmla="*/ 0 w 6726903"/>
              <a:gd name="connsiteY4" fmla="*/ 0 h 2294193"/>
              <a:gd name="connsiteX0" fmla="*/ 0 w 6726903"/>
              <a:gd name="connsiteY0" fmla="*/ 0 h 2294193"/>
              <a:gd name="connsiteX1" fmla="*/ 6726903 w 6726903"/>
              <a:gd name="connsiteY1" fmla="*/ 0 h 2294193"/>
              <a:gd name="connsiteX2" fmla="*/ 6726903 w 6726903"/>
              <a:gd name="connsiteY2" fmla="*/ 2294193 h 2294193"/>
              <a:gd name="connsiteX3" fmla="*/ 770194 w 6726903"/>
              <a:gd name="connsiteY3" fmla="*/ 2056580 h 2294193"/>
              <a:gd name="connsiteX4" fmla="*/ 0 w 6726903"/>
              <a:gd name="connsiteY4" fmla="*/ 0 h 2294193"/>
              <a:gd name="connsiteX0" fmla="*/ 0 w 6612194"/>
              <a:gd name="connsiteY0" fmla="*/ 0 h 2507226"/>
              <a:gd name="connsiteX1" fmla="*/ 6612194 w 6612194"/>
              <a:gd name="connsiteY1" fmla="*/ 213033 h 2507226"/>
              <a:gd name="connsiteX2" fmla="*/ 6612194 w 6612194"/>
              <a:gd name="connsiteY2" fmla="*/ 2507226 h 2507226"/>
              <a:gd name="connsiteX3" fmla="*/ 655485 w 6612194"/>
              <a:gd name="connsiteY3" fmla="*/ 2269613 h 2507226"/>
              <a:gd name="connsiteX4" fmla="*/ 0 w 6612194"/>
              <a:gd name="connsiteY4" fmla="*/ 0 h 2507226"/>
              <a:gd name="connsiteX0" fmla="*/ 0 w 6948129"/>
              <a:gd name="connsiteY0" fmla="*/ 0 h 2507226"/>
              <a:gd name="connsiteX1" fmla="*/ 6948129 w 6948129"/>
              <a:gd name="connsiteY1" fmla="*/ 8194 h 2507226"/>
              <a:gd name="connsiteX2" fmla="*/ 6612194 w 6948129"/>
              <a:gd name="connsiteY2" fmla="*/ 2507226 h 2507226"/>
              <a:gd name="connsiteX3" fmla="*/ 655485 w 6948129"/>
              <a:gd name="connsiteY3" fmla="*/ 2269613 h 2507226"/>
              <a:gd name="connsiteX4" fmla="*/ 0 w 6948129"/>
              <a:gd name="connsiteY4" fmla="*/ 0 h 2507226"/>
              <a:gd name="connsiteX0" fmla="*/ 0 w 6948129"/>
              <a:gd name="connsiteY0" fmla="*/ 0 h 2654710"/>
              <a:gd name="connsiteX1" fmla="*/ 6948129 w 6948129"/>
              <a:gd name="connsiteY1" fmla="*/ 8194 h 2654710"/>
              <a:gd name="connsiteX2" fmla="*/ 6882581 w 6948129"/>
              <a:gd name="connsiteY2" fmla="*/ 2654710 h 2654710"/>
              <a:gd name="connsiteX3" fmla="*/ 655485 w 6948129"/>
              <a:gd name="connsiteY3" fmla="*/ 2269613 h 2654710"/>
              <a:gd name="connsiteX4" fmla="*/ 0 w 6948129"/>
              <a:gd name="connsiteY4" fmla="*/ 0 h 2654710"/>
              <a:gd name="connsiteX0" fmla="*/ 0 w 6882581"/>
              <a:gd name="connsiteY0" fmla="*/ 0 h 2654710"/>
              <a:gd name="connsiteX1" fmla="*/ 6726903 w 6882581"/>
              <a:gd name="connsiteY1" fmla="*/ 57355 h 2654710"/>
              <a:gd name="connsiteX2" fmla="*/ 6882581 w 6882581"/>
              <a:gd name="connsiteY2" fmla="*/ 2654710 h 2654710"/>
              <a:gd name="connsiteX3" fmla="*/ 655485 w 6882581"/>
              <a:gd name="connsiteY3" fmla="*/ 2269613 h 2654710"/>
              <a:gd name="connsiteX4" fmla="*/ 0 w 6882581"/>
              <a:gd name="connsiteY4" fmla="*/ 0 h 2654710"/>
              <a:gd name="connsiteX0" fmla="*/ 0 w 7103806"/>
              <a:gd name="connsiteY0" fmla="*/ 16387 h 2597355"/>
              <a:gd name="connsiteX1" fmla="*/ 6948128 w 7103806"/>
              <a:gd name="connsiteY1" fmla="*/ 0 h 2597355"/>
              <a:gd name="connsiteX2" fmla="*/ 7103806 w 7103806"/>
              <a:gd name="connsiteY2" fmla="*/ 2597355 h 2597355"/>
              <a:gd name="connsiteX3" fmla="*/ 876710 w 7103806"/>
              <a:gd name="connsiteY3" fmla="*/ 2212258 h 2597355"/>
              <a:gd name="connsiteX4" fmla="*/ 0 w 7103806"/>
              <a:gd name="connsiteY4" fmla="*/ 16387 h 2597355"/>
              <a:gd name="connsiteX0" fmla="*/ 0 w 7103806"/>
              <a:gd name="connsiteY0" fmla="*/ 16387 h 2597355"/>
              <a:gd name="connsiteX1" fmla="*/ 6948128 w 7103806"/>
              <a:gd name="connsiteY1" fmla="*/ 0 h 2597355"/>
              <a:gd name="connsiteX2" fmla="*/ 7103806 w 7103806"/>
              <a:gd name="connsiteY2" fmla="*/ 2597355 h 2597355"/>
              <a:gd name="connsiteX3" fmla="*/ 622710 w 7103806"/>
              <a:gd name="connsiteY3" fmla="*/ 2171291 h 2597355"/>
              <a:gd name="connsiteX4" fmla="*/ 0 w 7103806"/>
              <a:gd name="connsiteY4" fmla="*/ 16387 h 2597355"/>
              <a:gd name="connsiteX0" fmla="*/ 0 w 6948128"/>
              <a:gd name="connsiteY0" fmla="*/ 16387 h 2661209"/>
              <a:gd name="connsiteX1" fmla="*/ 6948128 w 6948128"/>
              <a:gd name="connsiteY1" fmla="*/ 0 h 2661209"/>
              <a:gd name="connsiteX2" fmla="*/ 6947711 w 6948128"/>
              <a:gd name="connsiteY2" fmla="*/ 2661209 h 2661209"/>
              <a:gd name="connsiteX3" fmla="*/ 622710 w 6948128"/>
              <a:gd name="connsiteY3" fmla="*/ 2171291 h 2661209"/>
              <a:gd name="connsiteX4" fmla="*/ 0 w 6948128"/>
              <a:gd name="connsiteY4" fmla="*/ 16387 h 2661209"/>
              <a:gd name="connsiteX0" fmla="*/ 0 w 6948128"/>
              <a:gd name="connsiteY0" fmla="*/ 16387 h 2661209"/>
              <a:gd name="connsiteX1" fmla="*/ 6948128 w 6948128"/>
              <a:gd name="connsiteY1" fmla="*/ 0 h 2661209"/>
              <a:gd name="connsiteX2" fmla="*/ 6947711 w 6948128"/>
              <a:gd name="connsiteY2" fmla="*/ 2661209 h 2661209"/>
              <a:gd name="connsiteX3" fmla="*/ 622710 w 6948128"/>
              <a:gd name="connsiteY3" fmla="*/ 2171291 h 2661209"/>
              <a:gd name="connsiteX4" fmla="*/ 0 w 6948128"/>
              <a:gd name="connsiteY4" fmla="*/ 16387 h 2661209"/>
              <a:gd name="connsiteX0" fmla="*/ 0 w 6947711"/>
              <a:gd name="connsiteY0" fmla="*/ 0 h 2644822"/>
              <a:gd name="connsiteX1" fmla="*/ 6941033 w 6947711"/>
              <a:gd name="connsiteY1" fmla="*/ 11992 h 2644822"/>
              <a:gd name="connsiteX2" fmla="*/ 6947711 w 6947711"/>
              <a:gd name="connsiteY2" fmla="*/ 2644822 h 2644822"/>
              <a:gd name="connsiteX3" fmla="*/ 622710 w 6947711"/>
              <a:gd name="connsiteY3" fmla="*/ 2154904 h 2644822"/>
              <a:gd name="connsiteX4" fmla="*/ 0 w 6947711"/>
              <a:gd name="connsiteY4" fmla="*/ 0 h 2644822"/>
              <a:gd name="connsiteX0" fmla="*/ 0 w 6947711"/>
              <a:gd name="connsiteY0" fmla="*/ 2198 h 2647020"/>
              <a:gd name="connsiteX1" fmla="*/ 6941033 w 6947711"/>
              <a:gd name="connsiteY1" fmla="*/ 0 h 2647020"/>
              <a:gd name="connsiteX2" fmla="*/ 6947711 w 6947711"/>
              <a:gd name="connsiteY2" fmla="*/ 2647020 h 2647020"/>
              <a:gd name="connsiteX3" fmla="*/ 622710 w 6947711"/>
              <a:gd name="connsiteY3" fmla="*/ 2157102 h 2647020"/>
              <a:gd name="connsiteX4" fmla="*/ 0 w 6947711"/>
              <a:gd name="connsiteY4" fmla="*/ 2198 h 2647020"/>
              <a:gd name="connsiteX0" fmla="*/ 0 w 6968997"/>
              <a:gd name="connsiteY0" fmla="*/ 0 h 2659011"/>
              <a:gd name="connsiteX1" fmla="*/ 6962319 w 6968997"/>
              <a:gd name="connsiteY1" fmla="*/ 11991 h 2659011"/>
              <a:gd name="connsiteX2" fmla="*/ 6968997 w 6968997"/>
              <a:gd name="connsiteY2" fmla="*/ 2659011 h 2659011"/>
              <a:gd name="connsiteX3" fmla="*/ 643996 w 6968997"/>
              <a:gd name="connsiteY3" fmla="*/ 2169093 h 2659011"/>
              <a:gd name="connsiteX4" fmla="*/ 0 w 6968997"/>
              <a:gd name="connsiteY4" fmla="*/ 0 h 2659011"/>
              <a:gd name="connsiteX0" fmla="*/ 0 w 6968997"/>
              <a:gd name="connsiteY0" fmla="*/ 2199 h 2661210"/>
              <a:gd name="connsiteX1" fmla="*/ 6933938 w 6968997"/>
              <a:gd name="connsiteY1" fmla="*/ 0 h 2661210"/>
              <a:gd name="connsiteX2" fmla="*/ 6968997 w 6968997"/>
              <a:gd name="connsiteY2" fmla="*/ 2661210 h 2661210"/>
              <a:gd name="connsiteX3" fmla="*/ 643996 w 6968997"/>
              <a:gd name="connsiteY3" fmla="*/ 2171292 h 2661210"/>
              <a:gd name="connsiteX4" fmla="*/ 0 w 6968997"/>
              <a:gd name="connsiteY4" fmla="*/ 2199 h 2661210"/>
              <a:gd name="connsiteX0" fmla="*/ 0 w 6969414"/>
              <a:gd name="connsiteY0" fmla="*/ 2199 h 2661210"/>
              <a:gd name="connsiteX1" fmla="*/ 6969414 w 6969414"/>
              <a:gd name="connsiteY1" fmla="*/ 0 h 2661210"/>
              <a:gd name="connsiteX2" fmla="*/ 6968997 w 6969414"/>
              <a:gd name="connsiteY2" fmla="*/ 2661210 h 2661210"/>
              <a:gd name="connsiteX3" fmla="*/ 643996 w 6969414"/>
              <a:gd name="connsiteY3" fmla="*/ 2171292 h 2661210"/>
              <a:gd name="connsiteX4" fmla="*/ 0 w 6969414"/>
              <a:gd name="connsiteY4" fmla="*/ 2199 h 26612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969414" h="2661210">
                <a:moveTo>
                  <a:pt x="0" y="2199"/>
                </a:moveTo>
                <a:lnTo>
                  <a:pt x="6969414" y="0"/>
                </a:lnTo>
                <a:lnTo>
                  <a:pt x="6968997" y="2661210"/>
                </a:lnTo>
                <a:lnTo>
                  <a:pt x="643996" y="2171292"/>
                </a:lnTo>
                <a:lnTo>
                  <a:pt x="0" y="2199"/>
                </a:lnTo>
                <a:close/>
              </a:path>
            </a:pathLst>
          </a:custGeom>
          <a:gradFill flip="none" rotWithShape="1">
            <a:gsLst>
              <a:gs pos="0">
                <a:srgbClr val="7A2025"/>
              </a:gs>
              <a:gs pos="100000">
                <a:srgbClr val="B52431"/>
              </a:gs>
            </a:gsLst>
            <a:path path="circle">
              <a:fillToRect l="100000" b="100000"/>
            </a:path>
            <a:tileRect t="-100000" r="-100000"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250825" y="1436688"/>
            <a:ext cx="8642350" cy="35115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AU" altLang="en-US" smtClean="0"/>
              <a:t>Click to edit Master text styles</a:t>
            </a:r>
          </a:p>
          <a:p>
            <a:pPr lvl="1"/>
            <a:r>
              <a:rPr lang="en-AU" altLang="en-US" smtClean="0"/>
              <a:t>Second level</a:t>
            </a:r>
          </a:p>
          <a:p>
            <a:pPr lvl="2"/>
            <a:r>
              <a:rPr lang="en-AU" altLang="en-US" smtClean="0"/>
              <a:t>Third level</a:t>
            </a:r>
          </a:p>
          <a:p>
            <a:pPr lvl="3"/>
            <a:r>
              <a:rPr lang="en-AU" altLang="en-US" smtClean="0"/>
              <a:t>Fourth level</a:t>
            </a:r>
          </a:p>
          <a:p>
            <a:pPr lvl="4"/>
            <a:r>
              <a:rPr lang="en-AU" altLang="en-US" smtClean="0"/>
              <a:t>Fifth level</a:t>
            </a:r>
          </a:p>
        </p:txBody>
      </p:sp>
      <p:sp>
        <p:nvSpPr>
          <p:cNvPr id="1030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827088" y="87313"/>
            <a:ext cx="6985000" cy="5397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US" altLang="en-US" smtClean="0"/>
          </a:p>
        </p:txBody>
      </p:sp>
      <p:pic>
        <p:nvPicPr>
          <p:cNvPr id="1031" name="Picture 13" descr="ECU_AUS_logo_C"/>
          <p:cNvPicPr>
            <a:picLocks noChangeAspect="1" noChangeArrowheads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43888" y="-3175"/>
            <a:ext cx="912812" cy="6731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/>
          <a:ea typeface="MS PGothic" panose="020B0600070205080204" pitchFamily="34" charset="-128"/>
          <a:cs typeface="Arial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pitchFamily="-65" charset="-128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pitchFamily="-65" charset="-128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pitchFamily="-65" charset="-128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000">
          <a:solidFill>
            <a:schemeClr val="bg1"/>
          </a:solidFill>
          <a:latin typeface="Arial" charset="0"/>
          <a:ea typeface="MS PGothic" panose="020B0600070205080204" pitchFamily="34" charset="-128"/>
          <a:cs typeface="ＭＳ Ｐゴシック" pitchFamily="-65" charset="-128"/>
        </a:defRPr>
      </a:lvl5pPr>
      <a:lvl6pPr marL="4572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6pPr>
      <a:lvl7pPr marL="9144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7pPr>
      <a:lvl8pPr marL="13716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8pPr>
      <a:lvl9pPr marL="1828800" algn="r" rtl="0" fontAlgn="base">
        <a:spcBef>
          <a:spcPct val="0"/>
        </a:spcBef>
        <a:spcAft>
          <a:spcPct val="0"/>
        </a:spcAft>
        <a:defRPr sz="4400">
          <a:solidFill>
            <a:schemeClr val="bg1"/>
          </a:solidFill>
          <a:latin typeface="Arial" pitchFamily="-65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MS PGothic" panose="020B0600070205080204" pitchFamily="34" charset="-128"/>
          <a:cs typeface="ＭＳ Ｐゴシック" pitchFamily="-65" charset="-128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  <a:ea typeface="MS PGothic" panose="020B0600070205080204" pitchFamily="34" charset="-128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  <a:ea typeface="MS PGothic" panose="020B0600070205080204" pitchFamily="34" charset="-128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MS PGothic" panose="020B0600070205080204" pitchFamily="34" charset="-128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sdn.microsoft.com/en-us/library/bb158602.aspx" TargetMode="External"/><Relationship Id="rId4" Type="http://schemas.openxmlformats.org/officeDocument/2006/relationships/hyperlink" Target="https://developer.amazon.com/public/solutions/devices/fire-tv/docs/design-and-user-experience-guidelines" TargetMode="External"/><Relationship Id="rId5" Type="http://schemas.openxmlformats.org/officeDocument/2006/relationships/hyperlink" Target="https://developer.android.com/guide/practices/ui_guidelines/index.html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developer.apple.com/ios/human-interface-guidelines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3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1598613"/>
            <a:ext cx="7772400" cy="1101725"/>
          </a:xfrm>
        </p:spPr>
        <p:txBody>
          <a:bodyPr/>
          <a:lstStyle/>
          <a:p>
            <a:pPr eaLnBrk="1" hangingPunct="1"/>
            <a:r>
              <a:rPr lang="en-US" altLang="en-US" dirty="0" smtClean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 Narrow" panose="020B0606020202030204" pitchFamily="34" charset="0"/>
              </a:rPr>
              <a:t>CSP2108: Introduction to Mobile Applications Development</a:t>
            </a:r>
          </a:p>
        </p:txBody>
      </p:sp>
      <p:sp>
        <p:nvSpPr>
          <p:cNvPr id="3074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579862"/>
            <a:ext cx="6398479" cy="649238"/>
          </a:xfrm>
        </p:spPr>
        <p:txBody>
          <a:bodyPr/>
          <a:lstStyle/>
          <a:p>
            <a:pPr eaLnBrk="1" hangingPunct="1"/>
            <a:r>
              <a:rPr lang="en-US" altLang="en-US" dirty="0" smtClean="0"/>
              <a:t>Week 6: Interaction</a:t>
            </a: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Metaphor Mismatch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4008" y="1347614"/>
            <a:ext cx="3384376" cy="338437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7584" y="1894449"/>
            <a:ext cx="3213472" cy="3213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004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Idiot Boxes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4800" y="2005806"/>
            <a:ext cx="5981700" cy="287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2556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Chart Junk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0370" y="1131590"/>
            <a:ext cx="3795886" cy="3795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97363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Oceans of buttons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7944" y="1203598"/>
            <a:ext cx="4119380" cy="365187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1560" y="1923678"/>
            <a:ext cx="3119071" cy="30593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5696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7088" y="159792"/>
            <a:ext cx="6985000" cy="539750"/>
          </a:xfrm>
        </p:spPr>
        <p:txBody>
          <a:bodyPr/>
          <a:lstStyle/>
          <a:p>
            <a:r>
              <a:rPr lang="en-US" sz="3600" dirty="0" smtClean="0"/>
              <a:t>Platform specific guidelines/standards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 smtClean="0"/>
              <a:t>Sometimes there are platform-specific standards to be aware of e.g.</a:t>
            </a:r>
          </a:p>
          <a:p>
            <a:pPr lvl="1"/>
            <a:r>
              <a:rPr lang="en-US" sz="1800" dirty="0" err="1" smtClean="0"/>
              <a:t>iOS</a:t>
            </a:r>
            <a:r>
              <a:rPr lang="en-US" sz="1800" dirty="0" smtClean="0"/>
              <a:t>: </a:t>
            </a:r>
            <a:r>
              <a:rPr lang="en-US" sz="1800" dirty="0" smtClean="0">
                <a:hlinkClick r:id="rId2"/>
              </a:rPr>
              <a:t>https</a:t>
            </a:r>
            <a:r>
              <a:rPr lang="en-US" sz="1800" dirty="0">
                <a:hlinkClick r:id="rId2"/>
              </a:rPr>
              <a:t>://developer.apple.com/ios/human-interface-guidelines</a:t>
            </a:r>
            <a:r>
              <a:rPr lang="en-US" sz="1800" dirty="0" smtClean="0">
                <a:hlinkClick r:id="rId2"/>
              </a:rPr>
              <a:t>/</a:t>
            </a:r>
            <a:endParaRPr lang="en-US" sz="1800" dirty="0" smtClean="0"/>
          </a:p>
          <a:p>
            <a:pPr lvl="1"/>
            <a:r>
              <a:rPr lang="en-US" sz="1800" dirty="0"/>
              <a:t>Windows mobile: </a:t>
            </a:r>
            <a:r>
              <a:rPr lang="en-US" sz="1800" dirty="0">
                <a:hlinkClick r:id="rId3"/>
              </a:rPr>
              <a:t>https://msdn.microsoft.com/en-us/library/bb158602.</a:t>
            </a:r>
            <a:r>
              <a:rPr lang="en-US" sz="1800" dirty="0" smtClean="0">
                <a:hlinkClick r:id="rId3"/>
              </a:rPr>
              <a:t>aspx</a:t>
            </a:r>
            <a:endParaRPr lang="en-US" sz="1800" dirty="0" smtClean="0"/>
          </a:p>
          <a:p>
            <a:pPr lvl="1"/>
            <a:r>
              <a:rPr lang="en-US" sz="1800" dirty="0"/>
              <a:t>Amazon Fire TV: </a:t>
            </a:r>
            <a:r>
              <a:rPr lang="en-US" sz="1800" dirty="0">
                <a:hlinkClick r:id="rId4"/>
              </a:rPr>
              <a:t>https://developer.amazon.com/public/solutions/devices/fire-tv/docs/design-and-user-experience-</a:t>
            </a:r>
            <a:r>
              <a:rPr lang="en-US" sz="1800" dirty="0" smtClean="0">
                <a:hlinkClick r:id="rId4"/>
              </a:rPr>
              <a:t>guidelines</a:t>
            </a:r>
            <a:endParaRPr lang="en-US" sz="1800" dirty="0" smtClean="0"/>
          </a:p>
          <a:p>
            <a:pPr lvl="1"/>
            <a:r>
              <a:rPr lang="en-US" sz="1800" dirty="0"/>
              <a:t>Android: </a:t>
            </a:r>
            <a:r>
              <a:rPr lang="en-US" sz="1800" dirty="0">
                <a:hlinkClick r:id="rId5"/>
              </a:rPr>
              <a:t>https://developer.android.com/guide/practices/ui_guidelines/</a:t>
            </a:r>
            <a:r>
              <a:rPr lang="en-US" sz="1800" dirty="0" smtClean="0">
                <a:hlinkClick r:id="rId5"/>
              </a:rPr>
              <a:t>index.html</a:t>
            </a:r>
            <a:endParaRPr lang="en-US" sz="1800" dirty="0" smtClean="0"/>
          </a:p>
          <a:p>
            <a:r>
              <a:rPr lang="en-US" sz="2000" dirty="0" smtClean="0"/>
              <a:t>These often include useful design examples</a:t>
            </a:r>
            <a:endParaRPr lang="en-US" sz="2000" dirty="0"/>
          </a:p>
          <a:p>
            <a:pPr lvl="1"/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901272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 smtClean="0"/>
              <a:t>Topics this week</a:t>
            </a:r>
            <a:endParaRPr lang="en-AU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AU" sz="2800" dirty="0" smtClean="0"/>
              <a:t>User Interface Design for </a:t>
            </a:r>
            <a:r>
              <a:rPr lang="en-AU" sz="2800" smtClean="0"/>
              <a:t>Mobile Apps</a:t>
            </a:r>
            <a:endParaRPr lang="en-AU" sz="2800" dirty="0" smtClean="0"/>
          </a:p>
        </p:txBody>
      </p:sp>
    </p:spTree>
    <p:extLst>
      <p:ext uri="{BB962C8B-B14F-4D97-AF65-F5344CB8AC3E}">
        <p14:creationId xmlns:p14="http://schemas.microsoft.com/office/powerpoint/2010/main" val="55494005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1560" y="87313"/>
            <a:ext cx="7632848" cy="539750"/>
          </a:xfrm>
        </p:spPr>
        <p:txBody>
          <a:bodyPr/>
          <a:lstStyle/>
          <a:p>
            <a:r>
              <a:rPr lang="en-US" dirty="0" smtClean="0"/>
              <a:t>User Interface Design for Mobile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Most mobile apps use a GUI (graphical user interface)</a:t>
            </a:r>
          </a:p>
          <a:p>
            <a:r>
              <a:rPr lang="en-US" sz="2400" dirty="0" smtClean="0"/>
              <a:t>All the usual UI design principles apply</a:t>
            </a:r>
          </a:p>
          <a:p>
            <a:r>
              <a:rPr lang="en-US" sz="2400" dirty="0" smtClean="0"/>
              <a:t>Extra considerations</a:t>
            </a:r>
          </a:p>
          <a:p>
            <a:pPr lvl="1"/>
            <a:r>
              <a:rPr lang="en-US" sz="2000" dirty="0" smtClean="0"/>
              <a:t>Small screen space</a:t>
            </a:r>
          </a:p>
          <a:p>
            <a:pPr lvl="1"/>
            <a:r>
              <a:rPr lang="en-US" sz="2000" dirty="0" smtClean="0"/>
              <a:t>Slow download speed</a:t>
            </a:r>
          </a:p>
          <a:p>
            <a:pPr lvl="1"/>
            <a:r>
              <a:rPr lang="en-US" sz="2000" dirty="0" smtClean="0"/>
              <a:t>Lack of keyboard/pointer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4757697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UI design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Structure</a:t>
            </a:r>
          </a:p>
          <a:p>
            <a:pPr lvl="1"/>
            <a:r>
              <a:rPr lang="en-US" sz="2000" dirty="0" smtClean="0"/>
              <a:t>related things grouped together</a:t>
            </a:r>
          </a:p>
          <a:p>
            <a:pPr lvl="1"/>
            <a:r>
              <a:rPr lang="en-US" sz="2000" dirty="0" smtClean="0"/>
              <a:t>similar things looks similar</a:t>
            </a:r>
          </a:p>
          <a:p>
            <a:pPr lvl="1"/>
            <a:r>
              <a:rPr lang="en-US" sz="2000" dirty="0" smtClean="0"/>
              <a:t>dissimilar things look different</a:t>
            </a:r>
          </a:p>
          <a:p>
            <a:r>
              <a:rPr lang="en-US" sz="2400" dirty="0" smtClean="0"/>
              <a:t>Simplicity</a:t>
            </a:r>
          </a:p>
          <a:p>
            <a:pPr lvl="1"/>
            <a:r>
              <a:rPr lang="en-US" sz="2000" dirty="0" smtClean="0"/>
              <a:t>common tasks should be easy</a:t>
            </a:r>
          </a:p>
          <a:p>
            <a:r>
              <a:rPr lang="en-US" sz="2400" dirty="0" smtClean="0"/>
              <a:t>Visibility</a:t>
            </a:r>
          </a:p>
          <a:p>
            <a:pPr lvl="1"/>
            <a:r>
              <a:rPr lang="en-US" sz="2000" dirty="0" smtClean="0"/>
              <a:t>things needed for the task should be visible</a:t>
            </a:r>
          </a:p>
          <a:p>
            <a:pPr lvl="1"/>
            <a:r>
              <a:rPr lang="en-US" sz="2000" dirty="0" smtClean="0"/>
              <a:t>extraneous/redundant things should not be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7810634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UI design principles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03598"/>
            <a:ext cx="8642350" cy="3672632"/>
          </a:xfrm>
        </p:spPr>
        <p:txBody>
          <a:bodyPr/>
          <a:lstStyle/>
          <a:p>
            <a:r>
              <a:rPr lang="en-US" sz="2400" dirty="0" smtClean="0"/>
              <a:t>Feedback</a:t>
            </a:r>
          </a:p>
          <a:p>
            <a:pPr lvl="1"/>
            <a:r>
              <a:rPr lang="en-US" sz="2000" dirty="0" smtClean="0"/>
              <a:t>Keep the user informed of progress/changes/errors</a:t>
            </a:r>
          </a:p>
          <a:p>
            <a:r>
              <a:rPr lang="en-US" sz="2400" dirty="0" smtClean="0"/>
              <a:t>Tolerance</a:t>
            </a:r>
          </a:p>
          <a:p>
            <a:pPr lvl="1"/>
            <a:r>
              <a:rPr lang="en-US" sz="2000" dirty="0" smtClean="0"/>
              <a:t>prevent errors where possible</a:t>
            </a:r>
          </a:p>
          <a:p>
            <a:pPr lvl="1"/>
            <a:r>
              <a:rPr lang="en-US" sz="2000" dirty="0" smtClean="0"/>
              <a:t>reduce cost of mistakes</a:t>
            </a:r>
          </a:p>
          <a:p>
            <a:pPr lvl="1"/>
            <a:r>
              <a:rPr lang="en-US" sz="2000" dirty="0" smtClean="0"/>
              <a:t>allow undo</a:t>
            </a:r>
          </a:p>
          <a:p>
            <a:pPr lvl="1"/>
            <a:r>
              <a:rPr lang="en-US" sz="2000" dirty="0" smtClean="0"/>
              <a:t>allow reasonable actions</a:t>
            </a:r>
          </a:p>
          <a:p>
            <a:r>
              <a:rPr lang="en-US" sz="2400" dirty="0" smtClean="0"/>
              <a:t>Reuse components and </a:t>
            </a:r>
            <a:r>
              <a:rPr lang="en-US" sz="2400" dirty="0" err="1" smtClean="0"/>
              <a:t>behaviours</a:t>
            </a:r>
            <a:endParaRPr lang="en-US" sz="2400" dirty="0" smtClean="0"/>
          </a:p>
          <a:p>
            <a:pPr lvl="1"/>
            <a:r>
              <a:rPr lang="en-US" sz="2000" dirty="0" smtClean="0"/>
              <a:t>promotes consistency</a:t>
            </a:r>
          </a:p>
          <a:p>
            <a:pPr lvl="1"/>
            <a:r>
              <a:rPr lang="en-US" sz="2000" dirty="0" smtClean="0"/>
              <a:t>reduces the need to remember/rethink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013390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mobile UI principles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Be focused – more is not better</a:t>
            </a:r>
          </a:p>
          <a:p>
            <a:r>
              <a:rPr lang="en-US" sz="2400" dirty="0" smtClean="0"/>
              <a:t>Be responsive – provide feedback, be fast if possible</a:t>
            </a:r>
          </a:p>
          <a:p>
            <a:r>
              <a:rPr lang="en-US" sz="2400" dirty="0" smtClean="0"/>
              <a:t>Thumbs – are the default. Design for thumbs and fat fingers.</a:t>
            </a:r>
          </a:p>
          <a:p>
            <a:r>
              <a:rPr lang="en-US" sz="2400" dirty="0" smtClean="0"/>
              <a:t>Content – </a:t>
            </a:r>
            <a:r>
              <a:rPr lang="en-US" sz="2400" dirty="0" err="1" smtClean="0"/>
              <a:t>minimise</a:t>
            </a:r>
            <a:r>
              <a:rPr lang="en-US" sz="2400" dirty="0" smtClean="0"/>
              <a:t> </a:t>
            </a:r>
            <a:r>
              <a:rPr lang="en-US" sz="2400" dirty="0" err="1" smtClean="0"/>
              <a:t>checkboxed</a:t>
            </a:r>
            <a:r>
              <a:rPr lang="en-US" sz="2400" dirty="0" smtClean="0"/>
              <a:t>/buttons/sliders </a:t>
            </a:r>
            <a:r>
              <a:rPr lang="en-US" sz="2400" dirty="0" err="1" smtClean="0"/>
              <a:t>etc</a:t>
            </a:r>
            <a:endParaRPr lang="en-US" sz="2400" dirty="0" smtClean="0"/>
          </a:p>
          <a:p>
            <a:r>
              <a:rPr lang="en-US" sz="2400" dirty="0" smtClean="0"/>
              <a:t>Controls go at the bottom (so you can see the screen when using them)</a:t>
            </a:r>
          </a:p>
          <a:p>
            <a:r>
              <a:rPr lang="en-US" sz="2400" dirty="0" smtClean="0"/>
              <a:t>Avoid scrolling where possible</a:t>
            </a:r>
          </a:p>
          <a:p>
            <a:r>
              <a:rPr lang="en-US" sz="2400" dirty="0" smtClean="0"/>
              <a:t>Use existing navigation models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34698567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Some mobile UI principles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400" dirty="0" smtClean="0"/>
              <a:t>Keyboards</a:t>
            </a:r>
          </a:p>
          <a:p>
            <a:pPr lvl="1"/>
            <a:r>
              <a:rPr lang="en-US" sz="2000" dirty="0" smtClean="0"/>
              <a:t>use right ones (e.g. text/phone/numbers)</a:t>
            </a:r>
          </a:p>
          <a:p>
            <a:pPr lvl="1"/>
            <a:r>
              <a:rPr lang="en-US" sz="2000" dirty="0" smtClean="0"/>
              <a:t>use right options (auto-complete? auto-correct?)</a:t>
            </a:r>
          </a:p>
          <a:p>
            <a:pPr lvl="1"/>
            <a:r>
              <a:rPr lang="en-US" sz="2000" dirty="0" smtClean="0"/>
              <a:t>support landscape if lots of typing</a:t>
            </a:r>
          </a:p>
          <a:p>
            <a:r>
              <a:rPr lang="en-US" sz="2400" dirty="0" smtClean="0"/>
              <a:t>Modal alerts</a:t>
            </a:r>
          </a:p>
          <a:p>
            <a:pPr lvl="1"/>
            <a:r>
              <a:rPr lang="en-US" sz="2000" dirty="0" smtClean="0"/>
              <a:t>only use if really needed e.g. serious error</a:t>
            </a:r>
          </a:p>
          <a:p>
            <a:pPr lvl="1"/>
            <a:r>
              <a:rPr lang="en-US" sz="2000" dirty="0" smtClean="0"/>
              <a:t>OK for confirmations</a:t>
            </a:r>
          </a:p>
          <a:p>
            <a:r>
              <a:rPr lang="en-US" sz="2400" dirty="0" smtClean="0"/>
              <a:t>Launch</a:t>
            </a:r>
          </a:p>
          <a:p>
            <a:pPr lvl="1"/>
            <a:r>
              <a:rPr lang="en-US" sz="2000" dirty="0" smtClean="0"/>
              <a:t>start where left off last time if possible</a:t>
            </a:r>
          </a:p>
          <a:p>
            <a:pPr lvl="1"/>
            <a:r>
              <a:rPr lang="en-US" sz="2000" dirty="0" smtClean="0"/>
              <a:t>loading screen should be “content-less”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020772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Novel design ideas – tend to be confusing</a:t>
            </a:r>
          </a:p>
          <a:p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1823783"/>
            <a:ext cx="4715272" cy="2980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0673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3568" y="87312"/>
            <a:ext cx="7632848" cy="900261"/>
          </a:xfrm>
        </p:spPr>
        <p:txBody>
          <a:bodyPr/>
          <a:lstStyle/>
          <a:p>
            <a:r>
              <a:rPr lang="en-US" sz="2800" dirty="0" smtClean="0"/>
              <a:t>Some mobile </a:t>
            </a:r>
            <a:r>
              <a:rPr lang="en-US" sz="2800" dirty="0" err="1" smtClean="0"/>
              <a:t>antipatterns</a:t>
            </a:r>
            <a:r>
              <a:rPr lang="en-US" sz="2800" dirty="0" smtClean="0"/>
              <a:t> (things not to do)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Needless Complexity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60032" y="1275606"/>
            <a:ext cx="3691565" cy="3651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5836825"/>
      </p:ext>
    </p:extLst>
  </p:cSld>
  <p:clrMapOvr>
    <a:masterClrMapping/>
  </p:clrMapOvr>
</p:sld>
</file>

<file path=ppt/theme/theme1.xml><?xml version="1.0" encoding="utf-8"?>
<a:theme xmlns:a="http://schemas.openxmlformats.org/drawingml/2006/main" name="Default Design">
  <a:themeElements>
    <a:clrScheme name="Default Desig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45072</TotalTime>
  <Words>617</Words>
  <Application>Microsoft Macintosh PowerPoint</Application>
  <PresentationFormat>On-screen Show (16:9)</PresentationFormat>
  <Paragraphs>94</Paragraphs>
  <Slides>14</Slides>
  <Notes>9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5" baseType="lpstr">
      <vt:lpstr>Default Design</vt:lpstr>
      <vt:lpstr>CSP2108: Introduction to Mobile Applications Development</vt:lpstr>
      <vt:lpstr>Topics this week</vt:lpstr>
      <vt:lpstr>User Interface Design for Mobile</vt:lpstr>
      <vt:lpstr>Some UI design principles</vt:lpstr>
      <vt:lpstr>Some UI design principles</vt:lpstr>
      <vt:lpstr>Some mobile UI principles </vt:lpstr>
      <vt:lpstr>Some mobile UI principles </vt:lpstr>
      <vt:lpstr>Some mobile antipatterns (things not to do)</vt:lpstr>
      <vt:lpstr>Some mobile antipatterns (things not to do)</vt:lpstr>
      <vt:lpstr>Some mobile antipatterns (things not to do)</vt:lpstr>
      <vt:lpstr>Some mobile antipatterns (things not to do)</vt:lpstr>
      <vt:lpstr>Some mobile antipatterns (things not to do)</vt:lpstr>
      <vt:lpstr>Some mobile antipatterns (things not to do)</vt:lpstr>
      <vt:lpstr>Platform specific guidelines/standards</vt:lpstr>
    </vt:vector>
  </TitlesOfParts>
  <Company>Edith Cowan University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Tu Ly</dc:creator>
  <cp:lastModifiedBy>Philip Hingston</cp:lastModifiedBy>
  <cp:revision>225</cp:revision>
  <dcterms:created xsi:type="dcterms:W3CDTF">2009-09-07T06:18:52Z</dcterms:created>
  <dcterms:modified xsi:type="dcterms:W3CDTF">2016-07-18T10:10:24Z</dcterms:modified>
</cp:coreProperties>
</file>

<file path=docProps/thumbnail.jpeg>
</file>